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59" r:id="rId6"/>
    <p:sldId id="264" r:id="rId7"/>
    <p:sldId id="261" r:id="rId8"/>
    <p:sldId id="260" r:id="rId9"/>
    <p:sldId id="266" r:id="rId10"/>
    <p:sldId id="263" r:id="rId11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48" autoAdjust="0"/>
    <p:restoredTop sz="94660"/>
  </p:normalViewPr>
  <p:slideViewPr>
    <p:cSldViewPr snapToGrid="0" snapToObjects="1">
      <p:cViewPr varScale="1">
        <p:scale>
          <a:sx n="52" d="100"/>
          <a:sy n="52" d="100"/>
        </p:scale>
        <p:origin x="-84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76852E-FCD6-7040-9E39-F5B202B117FE}" type="doc">
      <dgm:prSet loTypeId="urn:microsoft.com/office/officeart/2005/8/layout/radial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4F03A81-49C1-9946-92CC-434FBD39439B}">
      <dgm:prSet phldrT="[Text]"/>
      <dgm:spPr/>
      <dgm:t>
        <a:bodyPr/>
        <a:lstStyle/>
        <a:p>
          <a:r>
            <a:rPr lang="en-GB" dirty="0" smtClean="0"/>
            <a:t>Critically</a:t>
          </a:r>
          <a:br>
            <a:rPr lang="en-GB" dirty="0" smtClean="0"/>
          </a:br>
          <a:r>
            <a:rPr lang="en-GB" dirty="0" smtClean="0"/>
            <a:t>reconstructed</a:t>
          </a:r>
          <a:br>
            <a:rPr lang="en-GB" dirty="0" smtClean="0"/>
          </a:br>
          <a:r>
            <a:rPr lang="en-GB" dirty="0" smtClean="0"/>
            <a:t>text</a:t>
          </a:r>
          <a:endParaRPr lang="en-GB" dirty="0"/>
        </a:p>
      </dgm:t>
    </dgm:pt>
    <dgm:pt modelId="{97D3DBF9-1B72-174A-801B-74295E7D0B59}" type="parTrans" cxnId="{65D698AF-B0E6-7B4E-A079-664E45F1FBC4}">
      <dgm:prSet/>
      <dgm:spPr/>
      <dgm:t>
        <a:bodyPr/>
        <a:lstStyle/>
        <a:p>
          <a:endParaRPr lang="en-GB"/>
        </a:p>
      </dgm:t>
    </dgm:pt>
    <dgm:pt modelId="{0F61EFC4-16C4-6246-BFC0-4C8CC2C46AEE}" type="sibTrans" cxnId="{65D698AF-B0E6-7B4E-A079-664E45F1FBC4}">
      <dgm:prSet/>
      <dgm:spPr/>
      <dgm:t>
        <a:bodyPr/>
        <a:lstStyle/>
        <a:p>
          <a:endParaRPr lang="en-GB"/>
        </a:p>
      </dgm:t>
    </dgm:pt>
    <dgm:pt modelId="{E70F700F-F858-7645-8CB0-07EAFAC66A1C}">
      <dgm:prSet phldrT="[Text]"/>
      <dgm:spPr/>
      <dgm:t>
        <a:bodyPr/>
        <a:lstStyle/>
        <a:p>
          <a:r>
            <a:rPr lang="en-GB" dirty="0" smtClean="0"/>
            <a:t>Text witness 1</a:t>
          </a:r>
          <a:endParaRPr lang="en-GB" dirty="0"/>
        </a:p>
      </dgm:t>
    </dgm:pt>
    <dgm:pt modelId="{559565D7-843A-6D47-AD50-78EDE4EBB5DF}" type="parTrans" cxnId="{3A1311A1-4306-4C43-953C-7D4C32955151}">
      <dgm:prSet/>
      <dgm:spPr/>
      <dgm:t>
        <a:bodyPr/>
        <a:lstStyle/>
        <a:p>
          <a:endParaRPr lang="en-GB"/>
        </a:p>
      </dgm:t>
    </dgm:pt>
    <dgm:pt modelId="{2CB23916-9CF7-DF43-8373-EB0F5A773DF8}" type="sibTrans" cxnId="{3A1311A1-4306-4C43-953C-7D4C32955151}">
      <dgm:prSet/>
      <dgm:spPr/>
      <dgm:t>
        <a:bodyPr/>
        <a:lstStyle/>
        <a:p>
          <a:endParaRPr lang="en-GB"/>
        </a:p>
      </dgm:t>
    </dgm:pt>
    <dgm:pt modelId="{FC818804-331D-0A40-B4D9-1DAAAE8FB326}">
      <dgm:prSet phldrT="[Text]"/>
      <dgm:spPr/>
      <dgm:t>
        <a:bodyPr/>
        <a:lstStyle/>
        <a:p>
          <a:r>
            <a:rPr lang="en-GB" dirty="0" smtClean="0"/>
            <a:t>Text witness 2</a:t>
          </a:r>
          <a:endParaRPr lang="en-GB" dirty="0"/>
        </a:p>
      </dgm:t>
    </dgm:pt>
    <dgm:pt modelId="{F2F4C38A-934D-0544-8879-5194DEAC274E}" type="parTrans" cxnId="{FF67026F-EE24-0C4B-AE22-24833A792397}">
      <dgm:prSet/>
      <dgm:spPr/>
      <dgm:t>
        <a:bodyPr/>
        <a:lstStyle/>
        <a:p>
          <a:endParaRPr lang="en-GB"/>
        </a:p>
      </dgm:t>
    </dgm:pt>
    <dgm:pt modelId="{99767B48-6D5D-AE45-87C4-1E9BA19533F8}" type="sibTrans" cxnId="{FF67026F-EE24-0C4B-AE22-24833A792397}">
      <dgm:prSet/>
      <dgm:spPr/>
      <dgm:t>
        <a:bodyPr/>
        <a:lstStyle/>
        <a:p>
          <a:endParaRPr lang="en-GB"/>
        </a:p>
      </dgm:t>
    </dgm:pt>
    <dgm:pt modelId="{BAF6AA34-0149-6F4D-87B1-E1BB4849DD36}">
      <dgm:prSet phldrT="[Text]"/>
      <dgm:spPr/>
      <dgm:t>
        <a:bodyPr/>
        <a:lstStyle/>
        <a:p>
          <a:r>
            <a:rPr lang="en-GB" dirty="0" smtClean="0"/>
            <a:t>Text witness 3</a:t>
          </a:r>
          <a:endParaRPr lang="en-GB" dirty="0"/>
        </a:p>
      </dgm:t>
    </dgm:pt>
    <dgm:pt modelId="{2073B735-5B0E-0D4A-B102-CF76A192CB45}" type="parTrans" cxnId="{DCF33B81-3990-DE41-863C-F200B1BCE4C5}">
      <dgm:prSet/>
      <dgm:spPr/>
      <dgm:t>
        <a:bodyPr/>
        <a:lstStyle/>
        <a:p>
          <a:endParaRPr lang="en-GB"/>
        </a:p>
      </dgm:t>
    </dgm:pt>
    <dgm:pt modelId="{F42803DA-E13E-374B-A166-3B447E374A0F}" type="sibTrans" cxnId="{DCF33B81-3990-DE41-863C-F200B1BCE4C5}">
      <dgm:prSet/>
      <dgm:spPr/>
      <dgm:t>
        <a:bodyPr/>
        <a:lstStyle/>
        <a:p>
          <a:endParaRPr lang="en-GB"/>
        </a:p>
      </dgm:t>
    </dgm:pt>
    <dgm:pt modelId="{DF6C5898-BE8E-F64D-A959-69A671CF8295}" type="pres">
      <dgm:prSet presAssocID="{4C76852E-FCD6-7040-9E39-F5B202B117FE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31A3D8E-07D6-5548-B648-CD44D259B1BA}" type="pres">
      <dgm:prSet presAssocID="{D4F03A81-49C1-9946-92CC-434FBD39439B}" presName="centerShape" presStyleLbl="node0" presStyleIdx="0" presStyleCnt="1"/>
      <dgm:spPr/>
      <dgm:t>
        <a:bodyPr/>
        <a:lstStyle/>
        <a:p>
          <a:endParaRPr lang="en-GB"/>
        </a:p>
      </dgm:t>
    </dgm:pt>
    <dgm:pt modelId="{FA861341-721D-CE42-A114-6E37CB974E0B}" type="pres">
      <dgm:prSet presAssocID="{559565D7-843A-6D47-AD50-78EDE4EBB5DF}" presName="parTrans" presStyleLbl="bgSibTrans2D1" presStyleIdx="0" presStyleCnt="3"/>
      <dgm:spPr/>
    </dgm:pt>
    <dgm:pt modelId="{87BED8A4-2BA6-D040-ABD8-92E1A81BB1A3}" type="pres">
      <dgm:prSet presAssocID="{E70F700F-F858-7645-8CB0-07EAFAC66A1C}" presName="node" presStyleLbl="node1" presStyleIdx="0" presStyleCnt="3" custRadScaleRad="129311" custRadScaleInc="2615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6062562-1491-CE43-8D01-868915D87D28}" type="pres">
      <dgm:prSet presAssocID="{F2F4C38A-934D-0544-8879-5194DEAC274E}" presName="parTrans" presStyleLbl="bgSibTrans2D1" presStyleIdx="1" presStyleCnt="3"/>
      <dgm:spPr/>
    </dgm:pt>
    <dgm:pt modelId="{1EA4DA51-EC00-074E-BBD7-36FEC02C46D0}" type="pres">
      <dgm:prSet presAssocID="{FC818804-331D-0A40-B4D9-1DAAAE8FB326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E8F7204-2BFC-134F-B3B8-721F6FD32529}" type="pres">
      <dgm:prSet presAssocID="{2073B735-5B0E-0D4A-B102-CF76A192CB45}" presName="parTrans" presStyleLbl="bgSibTrans2D1" presStyleIdx="2" presStyleCnt="3"/>
      <dgm:spPr/>
    </dgm:pt>
    <dgm:pt modelId="{427FBC98-01AE-8743-8849-225E59F210C0}" type="pres">
      <dgm:prSet presAssocID="{BAF6AA34-0149-6F4D-87B1-E1BB4849DD36}" presName="node" presStyleLbl="node1" presStyleIdx="2" presStyleCnt="3" custRadScaleRad="128527" custRadScaleInc="-26870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3A1311A1-4306-4C43-953C-7D4C32955151}" srcId="{D4F03A81-49C1-9946-92CC-434FBD39439B}" destId="{E70F700F-F858-7645-8CB0-07EAFAC66A1C}" srcOrd="0" destOrd="0" parTransId="{559565D7-843A-6D47-AD50-78EDE4EBB5DF}" sibTransId="{2CB23916-9CF7-DF43-8373-EB0F5A773DF8}"/>
    <dgm:cxn modelId="{0018B78D-3131-5E49-BC82-8BCDA3BEB5DC}" type="presOf" srcId="{559565D7-843A-6D47-AD50-78EDE4EBB5DF}" destId="{FA861341-721D-CE42-A114-6E37CB974E0B}" srcOrd="0" destOrd="0" presId="urn:microsoft.com/office/officeart/2005/8/layout/radial4"/>
    <dgm:cxn modelId="{CCD64703-23D1-234B-BDE7-32205FADBCF8}" type="presOf" srcId="{E70F700F-F858-7645-8CB0-07EAFAC66A1C}" destId="{87BED8A4-2BA6-D040-ABD8-92E1A81BB1A3}" srcOrd="0" destOrd="0" presId="urn:microsoft.com/office/officeart/2005/8/layout/radial4"/>
    <dgm:cxn modelId="{FF67026F-EE24-0C4B-AE22-24833A792397}" srcId="{D4F03A81-49C1-9946-92CC-434FBD39439B}" destId="{FC818804-331D-0A40-B4D9-1DAAAE8FB326}" srcOrd="1" destOrd="0" parTransId="{F2F4C38A-934D-0544-8879-5194DEAC274E}" sibTransId="{99767B48-6D5D-AE45-87C4-1E9BA19533F8}"/>
    <dgm:cxn modelId="{73ACB61C-5957-B745-A3A3-52B0679CB786}" type="presOf" srcId="{FC818804-331D-0A40-B4D9-1DAAAE8FB326}" destId="{1EA4DA51-EC00-074E-BBD7-36FEC02C46D0}" srcOrd="0" destOrd="0" presId="urn:microsoft.com/office/officeart/2005/8/layout/radial4"/>
    <dgm:cxn modelId="{6872D282-FA06-A846-8243-C77E87E6D215}" type="presOf" srcId="{4C76852E-FCD6-7040-9E39-F5B202B117FE}" destId="{DF6C5898-BE8E-F64D-A959-69A671CF8295}" srcOrd="0" destOrd="0" presId="urn:microsoft.com/office/officeart/2005/8/layout/radial4"/>
    <dgm:cxn modelId="{9FFE6DA0-EE39-AE44-85EE-7C7D4189C68E}" type="presOf" srcId="{F2F4C38A-934D-0544-8879-5194DEAC274E}" destId="{D6062562-1491-CE43-8D01-868915D87D28}" srcOrd="0" destOrd="0" presId="urn:microsoft.com/office/officeart/2005/8/layout/radial4"/>
    <dgm:cxn modelId="{C60E564B-68BC-F54B-8F49-FE141DD84ED5}" type="presOf" srcId="{2073B735-5B0E-0D4A-B102-CF76A192CB45}" destId="{0E8F7204-2BFC-134F-B3B8-721F6FD32529}" srcOrd="0" destOrd="0" presId="urn:microsoft.com/office/officeart/2005/8/layout/radial4"/>
    <dgm:cxn modelId="{DCF33B81-3990-DE41-863C-F200B1BCE4C5}" srcId="{D4F03A81-49C1-9946-92CC-434FBD39439B}" destId="{BAF6AA34-0149-6F4D-87B1-E1BB4849DD36}" srcOrd="2" destOrd="0" parTransId="{2073B735-5B0E-0D4A-B102-CF76A192CB45}" sibTransId="{F42803DA-E13E-374B-A166-3B447E374A0F}"/>
    <dgm:cxn modelId="{38DEAC9E-8BAC-E34B-B37D-27A72F0C884B}" type="presOf" srcId="{BAF6AA34-0149-6F4D-87B1-E1BB4849DD36}" destId="{427FBC98-01AE-8743-8849-225E59F210C0}" srcOrd="0" destOrd="0" presId="urn:microsoft.com/office/officeart/2005/8/layout/radial4"/>
    <dgm:cxn modelId="{20675155-3FC3-A14F-971D-AE30D45DB11F}" type="presOf" srcId="{D4F03A81-49C1-9946-92CC-434FBD39439B}" destId="{E31A3D8E-07D6-5548-B648-CD44D259B1BA}" srcOrd="0" destOrd="0" presId="urn:microsoft.com/office/officeart/2005/8/layout/radial4"/>
    <dgm:cxn modelId="{65D698AF-B0E6-7B4E-A079-664E45F1FBC4}" srcId="{4C76852E-FCD6-7040-9E39-F5B202B117FE}" destId="{D4F03A81-49C1-9946-92CC-434FBD39439B}" srcOrd="0" destOrd="0" parTransId="{97D3DBF9-1B72-174A-801B-74295E7D0B59}" sibTransId="{0F61EFC4-16C4-6246-BFC0-4C8CC2C46AEE}"/>
    <dgm:cxn modelId="{730CB734-2BBC-FF49-AB11-FB1D8A315914}" type="presParOf" srcId="{DF6C5898-BE8E-F64D-A959-69A671CF8295}" destId="{E31A3D8E-07D6-5548-B648-CD44D259B1BA}" srcOrd="0" destOrd="0" presId="urn:microsoft.com/office/officeart/2005/8/layout/radial4"/>
    <dgm:cxn modelId="{3E2DD18C-E428-B341-93E3-74E7B7EAC256}" type="presParOf" srcId="{DF6C5898-BE8E-F64D-A959-69A671CF8295}" destId="{FA861341-721D-CE42-A114-6E37CB974E0B}" srcOrd="1" destOrd="0" presId="urn:microsoft.com/office/officeart/2005/8/layout/radial4"/>
    <dgm:cxn modelId="{7AFE34F3-4A45-384E-BA0B-14EB44CA4037}" type="presParOf" srcId="{DF6C5898-BE8E-F64D-A959-69A671CF8295}" destId="{87BED8A4-2BA6-D040-ABD8-92E1A81BB1A3}" srcOrd="2" destOrd="0" presId="urn:microsoft.com/office/officeart/2005/8/layout/radial4"/>
    <dgm:cxn modelId="{86BDBB51-1138-7346-A1CF-A2F3B0B45197}" type="presParOf" srcId="{DF6C5898-BE8E-F64D-A959-69A671CF8295}" destId="{D6062562-1491-CE43-8D01-868915D87D28}" srcOrd="3" destOrd="0" presId="urn:microsoft.com/office/officeart/2005/8/layout/radial4"/>
    <dgm:cxn modelId="{A62722D0-690D-E045-881E-ED64EF26EA4F}" type="presParOf" srcId="{DF6C5898-BE8E-F64D-A959-69A671CF8295}" destId="{1EA4DA51-EC00-074E-BBD7-36FEC02C46D0}" srcOrd="4" destOrd="0" presId="urn:microsoft.com/office/officeart/2005/8/layout/radial4"/>
    <dgm:cxn modelId="{33154E36-0A47-2F41-B9B3-DC295DC51B14}" type="presParOf" srcId="{DF6C5898-BE8E-F64D-A959-69A671CF8295}" destId="{0E8F7204-2BFC-134F-B3B8-721F6FD32529}" srcOrd="5" destOrd="0" presId="urn:microsoft.com/office/officeart/2005/8/layout/radial4"/>
    <dgm:cxn modelId="{999DB7AB-72FE-8345-B956-801D4D66A414}" type="presParOf" srcId="{DF6C5898-BE8E-F64D-A959-69A671CF8295}" destId="{427FBC98-01AE-8743-8849-225E59F210C0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D47D00-F7BF-4F42-AC83-9AD09864EC72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 phldr="1"/>
      <dgm:spPr/>
    </dgm:pt>
    <dgm:pt modelId="{C5AB8CC7-972E-F24E-942C-584C8820C813}">
      <dgm:prSet phldrT="[Text]"/>
      <dgm:spPr/>
      <dgm:t>
        <a:bodyPr/>
        <a:lstStyle/>
        <a:p>
          <a:r>
            <a:rPr lang="en-GB" dirty="0" smtClean="0"/>
            <a:t>Collation and text reconstruction</a:t>
          </a:r>
          <a:endParaRPr lang="en-GB" dirty="0"/>
        </a:p>
      </dgm:t>
    </dgm:pt>
    <dgm:pt modelId="{B922CF3C-EA83-7D4A-9BA8-4B710F226102}" type="parTrans" cxnId="{17545A0B-D122-504F-B95F-6C5EF580938A}">
      <dgm:prSet/>
      <dgm:spPr/>
      <dgm:t>
        <a:bodyPr/>
        <a:lstStyle/>
        <a:p>
          <a:endParaRPr lang="en-GB"/>
        </a:p>
      </dgm:t>
    </dgm:pt>
    <dgm:pt modelId="{1F36276C-557D-404F-A845-E1881AE21159}" type="sibTrans" cxnId="{17545A0B-D122-504F-B95F-6C5EF580938A}">
      <dgm:prSet/>
      <dgm:spPr/>
      <dgm:t>
        <a:bodyPr/>
        <a:lstStyle/>
        <a:p>
          <a:endParaRPr lang="en-GB"/>
        </a:p>
      </dgm:t>
    </dgm:pt>
    <dgm:pt modelId="{69B04B6D-1858-A944-84C8-B0121FCA54EA}">
      <dgm:prSet/>
      <dgm:spPr/>
      <dgm:t>
        <a:bodyPr/>
        <a:lstStyle/>
        <a:p>
          <a:r>
            <a:rPr lang="en-GB" dirty="0" smtClean="0"/>
            <a:t>“Publication”</a:t>
          </a:r>
          <a:endParaRPr lang="en-GB" dirty="0"/>
        </a:p>
      </dgm:t>
    </dgm:pt>
    <dgm:pt modelId="{43139E43-2056-2140-80F4-CF1A18FF5EEA}" type="parTrans" cxnId="{B4BA4428-2D54-264E-8CBB-F07B37088B0F}">
      <dgm:prSet/>
      <dgm:spPr/>
    </dgm:pt>
    <dgm:pt modelId="{96D6A327-3DAE-7D46-9792-B8983144B670}" type="sibTrans" cxnId="{B4BA4428-2D54-264E-8CBB-F07B37088B0F}">
      <dgm:prSet/>
      <dgm:spPr/>
    </dgm:pt>
    <dgm:pt modelId="{79D3345F-2AB1-C042-A7A8-03951C363161}">
      <dgm:prSet phldrT="[Text]"/>
      <dgm:spPr/>
      <dgm:t>
        <a:bodyPr/>
        <a:lstStyle/>
        <a:p>
          <a:r>
            <a:rPr lang="en-GB" dirty="0" smtClean="0"/>
            <a:t>Assessment of pre-existing work</a:t>
          </a:r>
          <a:endParaRPr lang="en-GB" dirty="0"/>
        </a:p>
      </dgm:t>
    </dgm:pt>
    <dgm:pt modelId="{1E9F4F13-57AE-2241-83D2-4A1A7AA70CC2}" type="sibTrans" cxnId="{34D0422F-8B9D-5A41-B0C7-344980180594}">
      <dgm:prSet/>
      <dgm:spPr/>
      <dgm:t>
        <a:bodyPr/>
        <a:lstStyle/>
        <a:p>
          <a:endParaRPr lang="en-GB"/>
        </a:p>
      </dgm:t>
    </dgm:pt>
    <dgm:pt modelId="{6E9179CF-03F1-3D4C-9950-890CF461B84D}" type="parTrans" cxnId="{34D0422F-8B9D-5A41-B0C7-344980180594}">
      <dgm:prSet/>
      <dgm:spPr/>
      <dgm:t>
        <a:bodyPr/>
        <a:lstStyle/>
        <a:p>
          <a:endParaRPr lang="en-GB"/>
        </a:p>
      </dgm:t>
    </dgm:pt>
    <dgm:pt modelId="{D5F8C3E8-F820-A64D-81F3-BFE452824D99}">
      <dgm:prSet phldrT="[Text]"/>
      <dgm:spPr/>
      <dgm:t>
        <a:bodyPr/>
        <a:lstStyle/>
        <a:p>
          <a:r>
            <a:rPr lang="en-GB" dirty="0" smtClean="0">
              <a:solidFill>
                <a:srgbClr val="FF0000"/>
              </a:solidFill>
            </a:rPr>
            <a:t>Marked-up transcription</a:t>
          </a:r>
          <a:endParaRPr lang="en-GB" dirty="0">
            <a:solidFill>
              <a:srgbClr val="FF0000"/>
            </a:solidFill>
          </a:endParaRPr>
        </a:p>
      </dgm:t>
    </dgm:pt>
    <dgm:pt modelId="{78CD3AE7-3BE6-584E-A265-C1C2EF0DCF9B}" type="sibTrans" cxnId="{F88E0725-6AC1-B147-9A7B-BC0F59273FF5}">
      <dgm:prSet/>
      <dgm:spPr/>
      <dgm:t>
        <a:bodyPr/>
        <a:lstStyle/>
        <a:p>
          <a:endParaRPr lang="en-GB"/>
        </a:p>
      </dgm:t>
    </dgm:pt>
    <dgm:pt modelId="{E20E2103-EA9C-7A46-B5CE-7DFAB8411687}" type="parTrans" cxnId="{F88E0725-6AC1-B147-9A7B-BC0F59273FF5}">
      <dgm:prSet/>
      <dgm:spPr/>
      <dgm:t>
        <a:bodyPr/>
        <a:lstStyle/>
        <a:p>
          <a:endParaRPr lang="en-GB"/>
        </a:p>
      </dgm:t>
    </dgm:pt>
    <dgm:pt modelId="{A9032B02-0AD6-6D4C-A070-02D8570B3E40}">
      <dgm:prSet/>
      <dgm:spPr/>
      <dgm:t>
        <a:bodyPr/>
        <a:lstStyle/>
        <a:p>
          <a:r>
            <a:rPr lang="en-GB" dirty="0" smtClean="0"/>
            <a:t>Digital surrogates</a:t>
          </a:r>
          <a:endParaRPr lang="en-GB" dirty="0"/>
        </a:p>
      </dgm:t>
    </dgm:pt>
    <dgm:pt modelId="{843A6CC8-2C31-5A47-A2FE-148AC9A80E37}" type="sibTrans" cxnId="{1F884967-C2EA-4F49-B531-9FFC8FDB51F5}">
      <dgm:prSet/>
      <dgm:spPr/>
      <dgm:t>
        <a:bodyPr/>
        <a:lstStyle/>
        <a:p>
          <a:endParaRPr lang="en-GB"/>
        </a:p>
      </dgm:t>
    </dgm:pt>
    <dgm:pt modelId="{FBD66738-C12F-8E4F-BC10-C3B048AB955D}" type="parTrans" cxnId="{1F884967-C2EA-4F49-B531-9FFC8FDB51F5}">
      <dgm:prSet/>
      <dgm:spPr/>
      <dgm:t>
        <a:bodyPr/>
        <a:lstStyle/>
        <a:p>
          <a:endParaRPr lang="en-GB"/>
        </a:p>
      </dgm:t>
    </dgm:pt>
    <dgm:pt modelId="{2DE0A18C-DCED-1040-8B2C-479368826C0B}">
      <dgm:prSet/>
      <dgm:spPr/>
      <dgm:t>
        <a:bodyPr/>
        <a:lstStyle/>
        <a:p>
          <a:r>
            <a:rPr lang="en-GB" dirty="0" smtClean="0"/>
            <a:t>Description/reconstruction of extant MSS</a:t>
          </a:r>
          <a:endParaRPr lang="en-GB" dirty="0"/>
        </a:p>
      </dgm:t>
    </dgm:pt>
    <dgm:pt modelId="{591BFAB1-5189-3D4F-9AFA-A99A3F95F511}" type="sibTrans" cxnId="{03817780-E52C-2843-9D45-25A813AEFC5E}">
      <dgm:prSet/>
      <dgm:spPr/>
      <dgm:t>
        <a:bodyPr/>
        <a:lstStyle/>
        <a:p>
          <a:endParaRPr lang="en-GB"/>
        </a:p>
      </dgm:t>
    </dgm:pt>
    <dgm:pt modelId="{8B1A5D1D-9120-3740-9B37-4E739BB98196}" type="parTrans" cxnId="{03817780-E52C-2843-9D45-25A813AEFC5E}">
      <dgm:prSet/>
      <dgm:spPr/>
      <dgm:t>
        <a:bodyPr/>
        <a:lstStyle/>
        <a:p>
          <a:endParaRPr lang="en-GB"/>
        </a:p>
      </dgm:t>
    </dgm:pt>
    <dgm:pt modelId="{D740BCB6-D093-3441-A313-D8456F75DB9E}" type="pres">
      <dgm:prSet presAssocID="{B1D47D00-F7BF-4F42-AC83-9AD09864EC72}" presName="CompostProcess" presStyleCnt="0">
        <dgm:presLayoutVars>
          <dgm:dir/>
          <dgm:resizeHandles val="exact"/>
        </dgm:presLayoutVars>
      </dgm:prSet>
      <dgm:spPr/>
    </dgm:pt>
    <dgm:pt modelId="{EBA1FF7A-0B09-864A-B9B8-45BE78A282A4}" type="pres">
      <dgm:prSet presAssocID="{B1D47D00-F7BF-4F42-AC83-9AD09864EC72}" presName="arrow" presStyleLbl="bgShp" presStyleIdx="0" presStyleCnt="1" custLinFactNeighborX="-11365" custLinFactNeighborY="11324"/>
      <dgm:spPr/>
    </dgm:pt>
    <dgm:pt modelId="{FA72B1F1-BDD6-8449-9EB9-B10A0294B767}" type="pres">
      <dgm:prSet presAssocID="{B1D47D00-F7BF-4F42-AC83-9AD09864EC72}" presName="linearProcess" presStyleCnt="0"/>
      <dgm:spPr/>
    </dgm:pt>
    <dgm:pt modelId="{FB5A5224-315C-0D43-B86C-59E086463BE1}" type="pres">
      <dgm:prSet presAssocID="{79D3345F-2AB1-C042-A7A8-03951C363161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D9C3567-89B9-9D44-8B81-BA4852C6C141}" type="pres">
      <dgm:prSet presAssocID="{1E9F4F13-57AE-2241-83D2-4A1A7AA70CC2}" presName="sibTrans" presStyleCnt="0"/>
      <dgm:spPr/>
    </dgm:pt>
    <dgm:pt modelId="{237E78A4-F07F-8E49-9707-92A446BC10B0}" type="pres">
      <dgm:prSet presAssocID="{2DE0A18C-DCED-1040-8B2C-479368826C0B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C7420EB-485E-524F-B789-DD48C7FEA13F}" type="pres">
      <dgm:prSet presAssocID="{591BFAB1-5189-3D4F-9AFA-A99A3F95F511}" presName="sibTrans" presStyleCnt="0"/>
      <dgm:spPr/>
    </dgm:pt>
    <dgm:pt modelId="{215794D1-9B3E-4647-B67F-286F2A2D574E}" type="pres">
      <dgm:prSet presAssocID="{A9032B02-0AD6-6D4C-A070-02D8570B3E40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AD156453-97EB-724C-93A8-AD8587167A50}" type="pres">
      <dgm:prSet presAssocID="{843A6CC8-2C31-5A47-A2FE-148AC9A80E37}" presName="sibTrans" presStyleCnt="0"/>
      <dgm:spPr/>
    </dgm:pt>
    <dgm:pt modelId="{CB6CC6CE-FDB9-B743-95FA-B789B4BF103C}" type="pres">
      <dgm:prSet presAssocID="{D5F8C3E8-F820-A64D-81F3-BFE452824D99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968083BE-9C1B-3D49-A3AD-B86634313327}" type="pres">
      <dgm:prSet presAssocID="{78CD3AE7-3BE6-584E-A265-C1C2EF0DCF9B}" presName="sibTrans" presStyleCnt="0"/>
      <dgm:spPr/>
    </dgm:pt>
    <dgm:pt modelId="{405E0465-B4B2-484B-B8BE-934F8696DF31}" type="pres">
      <dgm:prSet presAssocID="{C5AB8CC7-972E-F24E-942C-584C8820C813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649BC06-10B6-3744-99A5-4ACB275C34C1}" type="pres">
      <dgm:prSet presAssocID="{1F36276C-557D-404F-A845-E1881AE21159}" presName="sibTrans" presStyleCnt="0"/>
      <dgm:spPr/>
    </dgm:pt>
    <dgm:pt modelId="{BEFF3EDD-E0D3-3B4E-89D2-016459AC44CA}" type="pres">
      <dgm:prSet presAssocID="{69B04B6D-1858-A944-84C8-B0121FCA54EA}" presName="text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E9E855A0-4246-7144-A40A-722329C3955A}" type="presOf" srcId="{C5AB8CC7-972E-F24E-942C-584C8820C813}" destId="{405E0465-B4B2-484B-B8BE-934F8696DF31}" srcOrd="0" destOrd="0" presId="urn:microsoft.com/office/officeart/2005/8/layout/hProcess9"/>
    <dgm:cxn modelId="{7E48BD18-557D-2241-B23F-A0DEFDF76691}" type="presOf" srcId="{B1D47D00-F7BF-4F42-AC83-9AD09864EC72}" destId="{D740BCB6-D093-3441-A313-D8456F75DB9E}" srcOrd="0" destOrd="0" presId="urn:microsoft.com/office/officeart/2005/8/layout/hProcess9"/>
    <dgm:cxn modelId="{58F81613-3A6E-2440-92D7-754A126EB5C2}" type="presOf" srcId="{D5F8C3E8-F820-A64D-81F3-BFE452824D99}" destId="{CB6CC6CE-FDB9-B743-95FA-B789B4BF103C}" srcOrd="0" destOrd="0" presId="urn:microsoft.com/office/officeart/2005/8/layout/hProcess9"/>
    <dgm:cxn modelId="{1E946E5B-D3DD-8746-805B-44A3D1843A87}" type="presOf" srcId="{2DE0A18C-DCED-1040-8B2C-479368826C0B}" destId="{237E78A4-F07F-8E49-9707-92A446BC10B0}" srcOrd="0" destOrd="0" presId="urn:microsoft.com/office/officeart/2005/8/layout/hProcess9"/>
    <dgm:cxn modelId="{B4BA4428-2D54-264E-8CBB-F07B37088B0F}" srcId="{B1D47D00-F7BF-4F42-AC83-9AD09864EC72}" destId="{69B04B6D-1858-A944-84C8-B0121FCA54EA}" srcOrd="5" destOrd="0" parTransId="{43139E43-2056-2140-80F4-CF1A18FF5EEA}" sibTransId="{96D6A327-3DAE-7D46-9792-B8983144B670}"/>
    <dgm:cxn modelId="{A3C5E081-36CC-1E41-9C8A-1AC2ED0EB9B8}" type="presOf" srcId="{79D3345F-2AB1-C042-A7A8-03951C363161}" destId="{FB5A5224-315C-0D43-B86C-59E086463BE1}" srcOrd="0" destOrd="0" presId="urn:microsoft.com/office/officeart/2005/8/layout/hProcess9"/>
    <dgm:cxn modelId="{17545A0B-D122-504F-B95F-6C5EF580938A}" srcId="{B1D47D00-F7BF-4F42-AC83-9AD09864EC72}" destId="{C5AB8CC7-972E-F24E-942C-584C8820C813}" srcOrd="4" destOrd="0" parTransId="{B922CF3C-EA83-7D4A-9BA8-4B710F226102}" sibTransId="{1F36276C-557D-404F-A845-E1881AE21159}"/>
    <dgm:cxn modelId="{F88E0725-6AC1-B147-9A7B-BC0F59273FF5}" srcId="{B1D47D00-F7BF-4F42-AC83-9AD09864EC72}" destId="{D5F8C3E8-F820-A64D-81F3-BFE452824D99}" srcOrd="3" destOrd="0" parTransId="{E20E2103-EA9C-7A46-B5CE-7DFAB8411687}" sibTransId="{78CD3AE7-3BE6-584E-A265-C1C2EF0DCF9B}"/>
    <dgm:cxn modelId="{34D0422F-8B9D-5A41-B0C7-344980180594}" srcId="{B1D47D00-F7BF-4F42-AC83-9AD09864EC72}" destId="{79D3345F-2AB1-C042-A7A8-03951C363161}" srcOrd="0" destOrd="0" parTransId="{6E9179CF-03F1-3D4C-9950-890CF461B84D}" sibTransId="{1E9F4F13-57AE-2241-83D2-4A1A7AA70CC2}"/>
    <dgm:cxn modelId="{87E5B90A-6A37-EC4D-A6F6-DA0213A3B8EA}" type="presOf" srcId="{69B04B6D-1858-A944-84C8-B0121FCA54EA}" destId="{BEFF3EDD-E0D3-3B4E-89D2-016459AC44CA}" srcOrd="0" destOrd="0" presId="urn:microsoft.com/office/officeart/2005/8/layout/hProcess9"/>
    <dgm:cxn modelId="{603308BA-C04D-CE4E-91EF-00EADA35F276}" type="presOf" srcId="{A9032B02-0AD6-6D4C-A070-02D8570B3E40}" destId="{215794D1-9B3E-4647-B67F-286F2A2D574E}" srcOrd="0" destOrd="0" presId="urn:microsoft.com/office/officeart/2005/8/layout/hProcess9"/>
    <dgm:cxn modelId="{03817780-E52C-2843-9D45-25A813AEFC5E}" srcId="{B1D47D00-F7BF-4F42-AC83-9AD09864EC72}" destId="{2DE0A18C-DCED-1040-8B2C-479368826C0B}" srcOrd="1" destOrd="0" parTransId="{8B1A5D1D-9120-3740-9B37-4E739BB98196}" sibTransId="{591BFAB1-5189-3D4F-9AFA-A99A3F95F511}"/>
    <dgm:cxn modelId="{1F884967-C2EA-4F49-B531-9FFC8FDB51F5}" srcId="{B1D47D00-F7BF-4F42-AC83-9AD09864EC72}" destId="{A9032B02-0AD6-6D4C-A070-02D8570B3E40}" srcOrd="2" destOrd="0" parTransId="{FBD66738-C12F-8E4F-BC10-C3B048AB955D}" sibTransId="{843A6CC8-2C31-5A47-A2FE-148AC9A80E37}"/>
    <dgm:cxn modelId="{C490B5F6-5F71-B549-B1D8-58D032D58C7E}" type="presParOf" srcId="{D740BCB6-D093-3441-A313-D8456F75DB9E}" destId="{EBA1FF7A-0B09-864A-B9B8-45BE78A282A4}" srcOrd="0" destOrd="0" presId="urn:microsoft.com/office/officeart/2005/8/layout/hProcess9"/>
    <dgm:cxn modelId="{926B3BB6-1DB8-7141-87B8-9F818E068F50}" type="presParOf" srcId="{D740BCB6-D093-3441-A313-D8456F75DB9E}" destId="{FA72B1F1-BDD6-8449-9EB9-B10A0294B767}" srcOrd="1" destOrd="0" presId="urn:microsoft.com/office/officeart/2005/8/layout/hProcess9"/>
    <dgm:cxn modelId="{1426D985-1A86-7241-BCCD-6DCE4A828FC5}" type="presParOf" srcId="{FA72B1F1-BDD6-8449-9EB9-B10A0294B767}" destId="{FB5A5224-315C-0D43-B86C-59E086463BE1}" srcOrd="0" destOrd="0" presId="urn:microsoft.com/office/officeart/2005/8/layout/hProcess9"/>
    <dgm:cxn modelId="{A99DAE8B-7F9F-8C41-871B-D3DA57B54AB1}" type="presParOf" srcId="{FA72B1F1-BDD6-8449-9EB9-B10A0294B767}" destId="{2D9C3567-89B9-9D44-8B81-BA4852C6C141}" srcOrd="1" destOrd="0" presId="urn:microsoft.com/office/officeart/2005/8/layout/hProcess9"/>
    <dgm:cxn modelId="{8373CDDB-B664-F04F-9C0C-13A426CFCD96}" type="presParOf" srcId="{FA72B1F1-BDD6-8449-9EB9-B10A0294B767}" destId="{237E78A4-F07F-8E49-9707-92A446BC10B0}" srcOrd="2" destOrd="0" presId="urn:microsoft.com/office/officeart/2005/8/layout/hProcess9"/>
    <dgm:cxn modelId="{CBB2996B-EA3C-654C-9D2D-940557E47708}" type="presParOf" srcId="{FA72B1F1-BDD6-8449-9EB9-B10A0294B767}" destId="{EC7420EB-485E-524F-B789-DD48C7FEA13F}" srcOrd="3" destOrd="0" presId="urn:microsoft.com/office/officeart/2005/8/layout/hProcess9"/>
    <dgm:cxn modelId="{E65E8EDA-938D-274B-AFF1-941B4E0FB965}" type="presParOf" srcId="{FA72B1F1-BDD6-8449-9EB9-B10A0294B767}" destId="{215794D1-9B3E-4647-B67F-286F2A2D574E}" srcOrd="4" destOrd="0" presId="urn:microsoft.com/office/officeart/2005/8/layout/hProcess9"/>
    <dgm:cxn modelId="{D0695EBB-2A01-7B4C-9467-81D1C32154CB}" type="presParOf" srcId="{FA72B1F1-BDD6-8449-9EB9-B10A0294B767}" destId="{AD156453-97EB-724C-93A8-AD8587167A50}" srcOrd="5" destOrd="0" presId="urn:microsoft.com/office/officeart/2005/8/layout/hProcess9"/>
    <dgm:cxn modelId="{BE53A721-8006-084A-BF21-B08462A1C634}" type="presParOf" srcId="{FA72B1F1-BDD6-8449-9EB9-B10A0294B767}" destId="{CB6CC6CE-FDB9-B743-95FA-B789B4BF103C}" srcOrd="6" destOrd="0" presId="urn:microsoft.com/office/officeart/2005/8/layout/hProcess9"/>
    <dgm:cxn modelId="{1BD3D970-4D83-D54F-9497-3709C609BCD6}" type="presParOf" srcId="{FA72B1F1-BDD6-8449-9EB9-B10A0294B767}" destId="{968083BE-9C1B-3D49-A3AD-B86634313327}" srcOrd="7" destOrd="0" presId="urn:microsoft.com/office/officeart/2005/8/layout/hProcess9"/>
    <dgm:cxn modelId="{D6A20F3D-076A-8A48-8DB5-B452F36661CA}" type="presParOf" srcId="{FA72B1F1-BDD6-8449-9EB9-B10A0294B767}" destId="{405E0465-B4B2-484B-B8BE-934F8696DF31}" srcOrd="8" destOrd="0" presId="urn:microsoft.com/office/officeart/2005/8/layout/hProcess9"/>
    <dgm:cxn modelId="{F548D25A-AA1D-9A47-A53C-04B762E6617B}" type="presParOf" srcId="{FA72B1F1-BDD6-8449-9EB9-B10A0294B767}" destId="{E649BC06-10B6-3744-99A5-4ACB275C34C1}" srcOrd="9" destOrd="0" presId="urn:microsoft.com/office/officeart/2005/8/layout/hProcess9"/>
    <dgm:cxn modelId="{ABF3BF1D-6685-4147-994C-3058AE4C13FF}" type="presParOf" srcId="{FA72B1F1-BDD6-8449-9EB9-B10A0294B767}" destId="{BEFF3EDD-E0D3-3B4E-89D2-016459AC44CA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A3D8E-07D6-5548-B648-CD44D259B1BA}">
      <dsp:nvSpPr>
        <dsp:cNvPr id="0" name=""/>
        <dsp:cNvSpPr/>
      </dsp:nvSpPr>
      <dsp:spPr>
        <a:xfrm>
          <a:off x="2225040" y="2100544"/>
          <a:ext cx="1645920" cy="164592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500" kern="1200" dirty="0" smtClean="0"/>
            <a:t>Critically</a:t>
          </a:r>
          <a:br>
            <a:rPr lang="en-GB" sz="1500" kern="1200" dirty="0" smtClean="0"/>
          </a:br>
          <a:r>
            <a:rPr lang="en-GB" sz="1500" kern="1200" dirty="0" smtClean="0"/>
            <a:t>reconstructed</a:t>
          </a:r>
          <a:br>
            <a:rPr lang="en-GB" sz="1500" kern="1200" dirty="0" smtClean="0"/>
          </a:br>
          <a:r>
            <a:rPr lang="en-GB" sz="1500" kern="1200" dirty="0" smtClean="0"/>
            <a:t>text</a:t>
          </a:r>
          <a:endParaRPr lang="en-GB" sz="1500" kern="1200" dirty="0"/>
        </a:p>
      </dsp:txBody>
      <dsp:txXfrm>
        <a:off x="2466079" y="2341583"/>
        <a:ext cx="1163842" cy="1163842"/>
      </dsp:txXfrm>
    </dsp:sp>
    <dsp:sp modelId="{FA861341-721D-CE42-A114-6E37CB974E0B}">
      <dsp:nvSpPr>
        <dsp:cNvPr id="0" name=""/>
        <dsp:cNvSpPr/>
      </dsp:nvSpPr>
      <dsp:spPr>
        <a:xfrm rot="13841135">
          <a:off x="794318" y="1175892"/>
          <a:ext cx="2029225" cy="46908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BED8A4-2BA6-D040-ABD8-92E1A81BB1A3}">
      <dsp:nvSpPr>
        <dsp:cNvPr id="0" name=""/>
        <dsp:cNvSpPr/>
      </dsp:nvSpPr>
      <dsp:spPr>
        <a:xfrm>
          <a:off x="384285" y="0"/>
          <a:ext cx="1563624" cy="12508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kern="1200" dirty="0" smtClean="0"/>
            <a:t>Text witness 1</a:t>
          </a:r>
          <a:endParaRPr lang="en-GB" sz="2800" kern="1200" dirty="0"/>
        </a:p>
      </dsp:txBody>
      <dsp:txXfrm>
        <a:off x="420923" y="36638"/>
        <a:ext cx="1490348" cy="1177623"/>
      </dsp:txXfrm>
    </dsp:sp>
    <dsp:sp modelId="{D6062562-1491-CE43-8D01-868915D87D28}">
      <dsp:nvSpPr>
        <dsp:cNvPr id="0" name=""/>
        <dsp:cNvSpPr/>
      </dsp:nvSpPr>
      <dsp:spPr>
        <a:xfrm rot="16200000">
          <a:off x="2351339" y="1088247"/>
          <a:ext cx="1393321" cy="46908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A4DA51-EC00-074E-BBD7-36FEC02C46D0}">
      <dsp:nvSpPr>
        <dsp:cNvPr id="0" name=""/>
        <dsp:cNvSpPr/>
      </dsp:nvSpPr>
      <dsp:spPr>
        <a:xfrm>
          <a:off x="2266187" y="680"/>
          <a:ext cx="1563624" cy="12508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kern="1200" dirty="0" smtClean="0"/>
            <a:t>Text witness 2</a:t>
          </a:r>
          <a:endParaRPr lang="en-GB" sz="2800" kern="1200" dirty="0"/>
        </a:p>
      </dsp:txBody>
      <dsp:txXfrm>
        <a:off x="2302825" y="37318"/>
        <a:ext cx="1490348" cy="1177623"/>
      </dsp:txXfrm>
    </dsp:sp>
    <dsp:sp modelId="{0E8F7204-2BFC-134F-B3B8-721F6FD32529}">
      <dsp:nvSpPr>
        <dsp:cNvPr id="0" name=""/>
        <dsp:cNvSpPr/>
      </dsp:nvSpPr>
      <dsp:spPr>
        <a:xfrm rot="18533127">
          <a:off x="3263639" y="1174056"/>
          <a:ext cx="2012198" cy="46908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7FBC98-01AE-8743-8849-225E59F210C0}">
      <dsp:nvSpPr>
        <dsp:cNvPr id="0" name=""/>
        <dsp:cNvSpPr/>
      </dsp:nvSpPr>
      <dsp:spPr>
        <a:xfrm>
          <a:off x="4119521" y="0"/>
          <a:ext cx="1563624" cy="12508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kern="1200" dirty="0" smtClean="0"/>
            <a:t>Text witness 3</a:t>
          </a:r>
          <a:endParaRPr lang="en-GB" sz="2800" kern="1200" dirty="0"/>
        </a:p>
      </dsp:txBody>
      <dsp:txXfrm>
        <a:off x="4156159" y="36638"/>
        <a:ext cx="1490348" cy="11776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A1FF7A-0B09-864A-B9B8-45BE78A282A4}">
      <dsp:nvSpPr>
        <dsp:cNvPr id="0" name=""/>
        <dsp:cNvSpPr/>
      </dsp:nvSpPr>
      <dsp:spPr>
        <a:xfrm>
          <a:off x="0" y="0"/>
          <a:ext cx="6995160" cy="501447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B5A5224-315C-0D43-B86C-59E086463BE1}">
      <dsp:nvSpPr>
        <dsp:cNvPr id="0" name=""/>
        <dsp:cNvSpPr/>
      </dsp:nvSpPr>
      <dsp:spPr>
        <a:xfrm>
          <a:off x="2260" y="1504341"/>
          <a:ext cx="1316012" cy="20057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kern="1200" dirty="0" smtClean="0"/>
            <a:t>Assessment of pre-existing work</a:t>
          </a:r>
          <a:endParaRPr lang="en-GB" sz="1400" kern="1200" dirty="0"/>
        </a:p>
      </dsp:txBody>
      <dsp:txXfrm>
        <a:off x="66502" y="1568583"/>
        <a:ext cx="1187528" cy="1877304"/>
      </dsp:txXfrm>
    </dsp:sp>
    <dsp:sp modelId="{237E78A4-F07F-8E49-9707-92A446BC10B0}">
      <dsp:nvSpPr>
        <dsp:cNvPr id="0" name=""/>
        <dsp:cNvSpPr/>
      </dsp:nvSpPr>
      <dsp:spPr>
        <a:xfrm>
          <a:off x="1384073" y="1504341"/>
          <a:ext cx="1316012" cy="20057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kern="1200" dirty="0" smtClean="0"/>
            <a:t>Description/reconstruction of extant MSS</a:t>
          </a:r>
          <a:endParaRPr lang="en-GB" sz="1400" kern="1200" dirty="0"/>
        </a:p>
      </dsp:txBody>
      <dsp:txXfrm>
        <a:off x="1448315" y="1568583"/>
        <a:ext cx="1187528" cy="1877304"/>
      </dsp:txXfrm>
    </dsp:sp>
    <dsp:sp modelId="{215794D1-9B3E-4647-B67F-286F2A2D574E}">
      <dsp:nvSpPr>
        <dsp:cNvPr id="0" name=""/>
        <dsp:cNvSpPr/>
      </dsp:nvSpPr>
      <dsp:spPr>
        <a:xfrm>
          <a:off x="2765886" y="1504341"/>
          <a:ext cx="1316012" cy="20057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kern="1200" dirty="0" smtClean="0"/>
            <a:t>Digital surrogates</a:t>
          </a:r>
          <a:endParaRPr lang="en-GB" sz="1400" kern="1200" dirty="0"/>
        </a:p>
      </dsp:txBody>
      <dsp:txXfrm>
        <a:off x="2830128" y="1568583"/>
        <a:ext cx="1187528" cy="1877304"/>
      </dsp:txXfrm>
    </dsp:sp>
    <dsp:sp modelId="{CB6CC6CE-FDB9-B743-95FA-B789B4BF103C}">
      <dsp:nvSpPr>
        <dsp:cNvPr id="0" name=""/>
        <dsp:cNvSpPr/>
      </dsp:nvSpPr>
      <dsp:spPr>
        <a:xfrm>
          <a:off x="4147700" y="1504341"/>
          <a:ext cx="1316012" cy="20057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kern="1200" dirty="0" smtClean="0">
              <a:solidFill>
                <a:srgbClr val="FF0000"/>
              </a:solidFill>
            </a:rPr>
            <a:t>Marked-up transcription</a:t>
          </a:r>
          <a:endParaRPr lang="en-GB" sz="1400" kern="1200" dirty="0">
            <a:solidFill>
              <a:srgbClr val="FF0000"/>
            </a:solidFill>
          </a:endParaRPr>
        </a:p>
      </dsp:txBody>
      <dsp:txXfrm>
        <a:off x="4211942" y="1568583"/>
        <a:ext cx="1187528" cy="1877304"/>
      </dsp:txXfrm>
    </dsp:sp>
    <dsp:sp modelId="{405E0465-B4B2-484B-B8BE-934F8696DF31}">
      <dsp:nvSpPr>
        <dsp:cNvPr id="0" name=""/>
        <dsp:cNvSpPr/>
      </dsp:nvSpPr>
      <dsp:spPr>
        <a:xfrm>
          <a:off x="5529513" y="1504341"/>
          <a:ext cx="1316012" cy="20057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kern="1200" dirty="0" smtClean="0"/>
            <a:t>Collation and text reconstruction</a:t>
          </a:r>
          <a:endParaRPr lang="en-GB" sz="1400" kern="1200" dirty="0"/>
        </a:p>
      </dsp:txBody>
      <dsp:txXfrm>
        <a:off x="5593755" y="1568583"/>
        <a:ext cx="1187528" cy="1877304"/>
      </dsp:txXfrm>
    </dsp:sp>
    <dsp:sp modelId="{BEFF3EDD-E0D3-3B4E-89D2-016459AC44CA}">
      <dsp:nvSpPr>
        <dsp:cNvPr id="0" name=""/>
        <dsp:cNvSpPr/>
      </dsp:nvSpPr>
      <dsp:spPr>
        <a:xfrm>
          <a:off x="6911326" y="1504341"/>
          <a:ext cx="1316012" cy="20057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kern="1200" dirty="0" smtClean="0"/>
            <a:t>“Publication”</a:t>
          </a:r>
          <a:endParaRPr lang="en-GB" sz="1400" kern="1200" dirty="0"/>
        </a:p>
      </dsp:txBody>
      <dsp:txXfrm>
        <a:off x="6975568" y="1568583"/>
        <a:ext cx="1187528" cy="18773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tif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5/13/13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393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228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1070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357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9204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9138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49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79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4792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841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5076-4BE4-734A-86C3-945E3278D79D}" type="datetimeFigureOut">
              <a:rPr lang="de-DE" smtClean="0"/>
              <a:t>5/14/13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9985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55076-4BE4-734A-86C3-945E3278D79D}" type="datetimeFigureOut">
              <a:rPr lang="de-DE" smtClean="0"/>
              <a:t>5/13/13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B3924-39B6-0349-B74E-4E19AD48384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9035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saph.kcl.ac.uk/iaph2007/iAph110055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763552"/>
            <a:ext cx="9144000" cy="147002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The (digital) Coptic </a:t>
            </a:r>
            <a:r>
              <a:rPr lang="en-GB" dirty="0" err="1" smtClean="0"/>
              <a:t>Sahidic</a:t>
            </a:r>
            <a:r>
              <a:rPr lang="en-GB" dirty="0" smtClean="0"/>
              <a:t> LXX </a:t>
            </a:r>
            <a:br>
              <a:rPr lang="en-GB" dirty="0" smtClean="0"/>
            </a:br>
            <a:r>
              <a:rPr lang="en-GB" dirty="0" smtClean="0"/>
              <a:t>as a contribution to a</a:t>
            </a:r>
            <a:br>
              <a:rPr lang="en-GB" dirty="0" smtClean="0"/>
            </a:br>
            <a:r>
              <a:rPr lang="en-GB" dirty="0" smtClean="0"/>
              <a:t> digital research ecosystem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685800" y="5062517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Symposium  </a:t>
            </a:r>
            <a:r>
              <a:rPr lang="en-GB" sz="1600" dirty="0"/>
              <a:t>on Digital and Computational Scholarship in the Coptic </a:t>
            </a:r>
            <a:r>
              <a:rPr lang="en-GB" sz="1600" dirty="0" smtClean="0"/>
              <a:t>Language </a:t>
            </a:r>
          </a:p>
          <a:p>
            <a:pPr algn="ctr"/>
            <a:r>
              <a:rPr lang="en-GB" sz="1600" dirty="0" smtClean="0"/>
              <a:t>Humboldt  </a:t>
            </a:r>
            <a:r>
              <a:rPr lang="en-GB" sz="1600" dirty="0"/>
              <a:t>University, Institute for German Language and Linguistics</a:t>
            </a:r>
          </a:p>
          <a:p>
            <a:pPr algn="ctr"/>
            <a:r>
              <a:rPr lang="en-GB" sz="1600" dirty="0" smtClean="0"/>
              <a:t>14 May 2013</a:t>
            </a:r>
            <a:endParaRPr lang="en-GB" sz="1600" dirty="0"/>
          </a:p>
        </p:txBody>
      </p:sp>
      <p:sp>
        <p:nvSpPr>
          <p:cNvPr id="5" name="Textfeld 4"/>
          <p:cNvSpPr txBox="1"/>
          <p:nvPr/>
        </p:nvSpPr>
        <p:spPr>
          <a:xfrm>
            <a:off x="1199448" y="4101630"/>
            <a:ext cx="5185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Juan </a:t>
            </a:r>
            <a:r>
              <a:rPr lang="en-GB" dirty="0" err="1" smtClean="0"/>
              <a:t>Garcés</a:t>
            </a:r>
            <a:r>
              <a:rPr lang="en-GB" dirty="0" smtClean="0"/>
              <a:t>, Göttingen Centre for Digital Humanities</a:t>
            </a:r>
            <a:endParaRPr lang="en-GB" dirty="0"/>
          </a:p>
        </p:txBody>
      </p:sp>
      <p:pic>
        <p:nvPicPr>
          <p:cNvPr id="6" name="Bild 5" descr="GCDH-Logo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80" y="4072000"/>
            <a:ext cx="1371421" cy="42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795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 descr="Screen Shot 2013-04-25 at 10.48.09 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720" y="17513"/>
            <a:ext cx="3535280" cy="1059793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5789448" y="1226207"/>
            <a:ext cx="320565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/>
              <a:t>Walters Art Gallery, W. 739, f.1v </a:t>
            </a:r>
            <a:br>
              <a:rPr lang="en-GB" sz="1600" b="1" dirty="0" smtClean="0"/>
            </a:br>
            <a:r>
              <a:rPr lang="en-GB" sz="1600" b="1" dirty="0" smtClean="0"/>
              <a:t>= </a:t>
            </a:r>
            <a:r>
              <a:rPr lang="en-GB" sz="1600" b="1" dirty="0" err="1" smtClean="0"/>
              <a:t>sa</a:t>
            </a:r>
            <a:r>
              <a:rPr lang="en-GB" sz="1600" b="1" dirty="0" smtClean="0"/>
              <a:t> 181, p. 20</a:t>
            </a:r>
          </a:p>
          <a:p>
            <a:endParaRPr lang="en-GB" sz="1600" dirty="0" smtClean="0"/>
          </a:p>
          <a:p>
            <a:r>
              <a:rPr lang="en-GB" sz="1600" dirty="0" smtClean="0"/>
              <a:t>Ex </a:t>
            </a:r>
            <a:r>
              <a:rPr lang="en-GB" sz="1600" dirty="0" smtClean="0"/>
              <a:t>21:17</a:t>
            </a:r>
            <a:r>
              <a:rPr lang="en-GB" sz="1600" dirty="0" smtClean="0"/>
              <a:t>-35</a:t>
            </a:r>
          </a:p>
          <a:p>
            <a:r>
              <a:rPr lang="en-GB" sz="1600" dirty="0" smtClean="0"/>
              <a:t>9./10. </a:t>
            </a:r>
            <a:r>
              <a:rPr lang="en-GB" sz="1600" dirty="0" smtClean="0"/>
              <a:t>c.</a:t>
            </a:r>
            <a:endParaRPr lang="en-GB" sz="1600" dirty="0" smtClean="0"/>
          </a:p>
          <a:p>
            <a:r>
              <a:rPr lang="en-GB" sz="1600" dirty="0" smtClean="0"/>
              <a:t>White Monastery near </a:t>
            </a:r>
            <a:r>
              <a:rPr lang="en-GB" sz="1600" dirty="0" err="1" smtClean="0"/>
              <a:t>Sohag</a:t>
            </a:r>
            <a:endParaRPr lang="en-GB" sz="1600" dirty="0"/>
          </a:p>
        </p:txBody>
      </p:sp>
      <p:pic>
        <p:nvPicPr>
          <p:cNvPr id="11" name="Bild 10"/>
          <p:cNvPicPr>
            <a:picLocks noChangeAspect="1"/>
          </p:cNvPicPr>
          <p:nvPr/>
        </p:nvPicPr>
        <p:blipFill rotWithShape="1">
          <a:blip r:embed="rId3"/>
          <a:srcRect l="2948" t="2043" b="1916"/>
          <a:stretch/>
        </p:blipFill>
        <p:spPr>
          <a:xfrm>
            <a:off x="0" y="0"/>
            <a:ext cx="56750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30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Editions in the print and digital eras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 smtClean="0"/>
              <a:t>scholarly publication traditionally requires full documentation of sources, references and arguments, and allows – nay demands – the re-use of these sources and reference to previous editions in future publications on the same topic</a:t>
            </a:r>
          </a:p>
          <a:p>
            <a:r>
              <a:rPr lang="en-GB" sz="2000" dirty="0" smtClean="0"/>
              <a:t>text </a:t>
            </a:r>
            <a:r>
              <a:rPr lang="en-GB" sz="2000" dirty="0"/>
              <a:t>editions should </a:t>
            </a:r>
            <a:r>
              <a:rPr lang="en-GB" sz="2000" dirty="0" smtClean="0"/>
              <a:t>only be </a:t>
            </a:r>
            <a:r>
              <a:rPr lang="en-GB" sz="2000" dirty="0"/>
              <a:t>seen as fully critical if all interpretative decisions that led to the text </a:t>
            </a:r>
            <a:r>
              <a:rPr lang="en-GB" sz="2000" dirty="0" smtClean="0"/>
              <a:t>are made </a:t>
            </a:r>
            <a:r>
              <a:rPr lang="en-GB" sz="2000" dirty="0"/>
              <a:t>as fully accessible and transparent as </a:t>
            </a:r>
            <a:r>
              <a:rPr lang="en-GB" sz="2000" dirty="0" smtClean="0"/>
              <a:t>possible</a:t>
            </a:r>
          </a:p>
          <a:p>
            <a:r>
              <a:rPr lang="en-GB" sz="2000" dirty="0" smtClean="0"/>
              <a:t>two </a:t>
            </a:r>
            <a:r>
              <a:rPr lang="en-GB" sz="2000" dirty="0"/>
              <a:t>conflicting </a:t>
            </a:r>
            <a:r>
              <a:rPr lang="en-GB" sz="2000" dirty="0" smtClean="0"/>
              <a:t>principles: </a:t>
            </a:r>
            <a:br>
              <a:rPr lang="en-GB" sz="2000" dirty="0" smtClean="0"/>
            </a:br>
            <a:r>
              <a:rPr lang="en-GB" sz="2000" dirty="0" smtClean="0"/>
              <a:t>(1) the </a:t>
            </a:r>
            <a:r>
              <a:rPr lang="en-GB" sz="2000" dirty="0"/>
              <a:t>concrete and factual materiality </a:t>
            </a:r>
            <a:r>
              <a:rPr lang="en-GB" sz="2000" dirty="0" smtClean="0"/>
              <a:t>of the </a:t>
            </a:r>
            <a:r>
              <a:rPr lang="en-GB" sz="2000" dirty="0"/>
              <a:t>extant documents that survive in libraries, archives and </a:t>
            </a:r>
            <a:r>
              <a:rPr lang="en-GB" sz="2000" dirty="0" smtClean="0"/>
              <a:t>museums</a:t>
            </a:r>
            <a:br>
              <a:rPr lang="en-GB" sz="2000" dirty="0" smtClean="0"/>
            </a:br>
            <a:r>
              <a:rPr lang="en-GB" sz="2000" dirty="0" smtClean="0"/>
              <a:t>(2) the </a:t>
            </a:r>
            <a:r>
              <a:rPr lang="en-GB" sz="2000" dirty="0"/>
              <a:t>ideal and abstract notion of a reconstructed </a:t>
            </a:r>
            <a:r>
              <a:rPr lang="en-GB" sz="2000" dirty="0" smtClean="0"/>
              <a:t>archetype of a “work”</a:t>
            </a:r>
            <a:endParaRPr lang="en-GB" sz="2000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126163"/>
            <a:ext cx="2284223" cy="508862"/>
          </a:xfrm>
          <a:prstGeom prst="rect">
            <a:avLst/>
          </a:prstGeom>
        </p:spPr>
      </p:pic>
      <p:pic>
        <p:nvPicPr>
          <p:cNvPr id="5" name="Bild 4" descr="GCDH-Logo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578" y="6206323"/>
            <a:ext cx="1371421" cy="42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852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Three definitions, one distinction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b="1" dirty="0" smtClean="0"/>
              <a:t>critical research</a:t>
            </a:r>
          </a:p>
          <a:p>
            <a:pPr marL="625475" indent="0">
              <a:buNone/>
            </a:pPr>
            <a:r>
              <a:rPr lang="en-GB" sz="2400" dirty="0" smtClean="0"/>
              <a:t>a discourse that seeks to make all </a:t>
            </a:r>
            <a:r>
              <a:rPr lang="en-GB" sz="2400" dirty="0"/>
              <a:t>interpretative decisions </a:t>
            </a:r>
            <a:r>
              <a:rPr lang="en-GB" sz="2400" dirty="0" smtClean="0"/>
              <a:t>leading </a:t>
            </a:r>
            <a:r>
              <a:rPr lang="en-GB" sz="2400" dirty="0"/>
              <a:t>to </a:t>
            </a:r>
            <a:r>
              <a:rPr lang="en-GB" sz="2400" dirty="0" smtClean="0"/>
              <a:t>critical knowledge as </a:t>
            </a:r>
            <a:r>
              <a:rPr lang="en-GB" sz="2400" i="1" dirty="0"/>
              <a:t>fully accessible </a:t>
            </a:r>
            <a:r>
              <a:rPr lang="en-GB" sz="2400" dirty="0"/>
              <a:t>and </a:t>
            </a:r>
            <a:r>
              <a:rPr lang="en-GB" sz="2400" i="1" dirty="0"/>
              <a:t>transparent</a:t>
            </a:r>
            <a:r>
              <a:rPr lang="en-GB" sz="2400" dirty="0"/>
              <a:t> as possible</a:t>
            </a:r>
          </a:p>
          <a:p>
            <a:pPr marL="0" indent="0">
              <a:buNone/>
            </a:pPr>
            <a:r>
              <a:rPr lang="en-GB" sz="2800" b="1" i="1" dirty="0" smtClean="0"/>
              <a:t>digitized</a:t>
            </a:r>
            <a:r>
              <a:rPr lang="en-GB" sz="2800" b="1" dirty="0" smtClean="0"/>
              <a:t> research</a:t>
            </a:r>
          </a:p>
          <a:p>
            <a:pPr marL="625475" indent="0">
              <a:buNone/>
              <a:tabLst>
                <a:tab pos="625475" algn="l"/>
              </a:tabLst>
            </a:pPr>
            <a:r>
              <a:rPr lang="en-GB" sz="2400" dirty="0"/>
              <a:t>t</a:t>
            </a:r>
            <a:r>
              <a:rPr lang="en-GB" sz="2400" dirty="0" smtClean="0"/>
              <a:t>he acceleration of traditional (print-based) research through digital means </a:t>
            </a:r>
            <a:endParaRPr lang="en-GB" sz="2400" dirty="0"/>
          </a:p>
          <a:p>
            <a:pPr marL="0" indent="0">
              <a:buNone/>
            </a:pPr>
            <a:r>
              <a:rPr lang="en-GB" sz="2800" b="1" i="1" dirty="0" smtClean="0"/>
              <a:t>digital</a:t>
            </a:r>
            <a:r>
              <a:rPr lang="en-GB" sz="2800" b="1" dirty="0" smtClean="0"/>
              <a:t> research</a:t>
            </a:r>
          </a:p>
          <a:p>
            <a:pPr marL="625475" indent="0">
              <a:buNone/>
            </a:pPr>
            <a:r>
              <a:rPr lang="en-GB" sz="2400" dirty="0"/>
              <a:t>t</a:t>
            </a:r>
            <a:r>
              <a:rPr lang="en-GB" sz="2400" dirty="0" smtClean="0"/>
              <a:t>he pursuit of critical research making the most of </a:t>
            </a:r>
            <a:br>
              <a:rPr lang="en-GB" sz="2400" dirty="0" smtClean="0"/>
            </a:br>
            <a:r>
              <a:rPr lang="en-GB" sz="2400" dirty="0" smtClean="0"/>
              <a:t>digital approaches</a:t>
            </a:r>
            <a:endParaRPr lang="en-GB" sz="2400" dirty="0"/>
          </a:p>
        </p:txBody>
      </p:sp>
      <p:pic>
        <p:nvPicPr>
          <p:cNvPr id="4" name="Bild 3" descr="gcdh-logo-b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666" y="6132008"/>
            <a:ext cx="1842673" cy="641831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6126163"/>
            <a:ext cx="2284223" cy="50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705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Basic workflow</a:t>
            </a:r>
            <a:endParaRPr lang="en-GB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3842270088"/>
              </p:ext>
            </p:extLst>
          </p:nvPr>
        </p:nvGraphicFramePr>
        <p:xfrm>
          <a:off x="1503350" y="2674042"/>
          <a:ext cx="6096000" cy="37471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Würfel 4"/>
          <p:cNvSpPr/>
          <p:nvPr/>
        </p:nvSpPr>
        <p:spPr>
          <a:xfrm>
            <a:off x="1837834" y="1806791"/>
            <a:ext cx="1651986" cy="76400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MS 1</a:t>
            </a:r>
            <a:endParaRPr lang="en-GB" dirty="0"/>
          </a:p>
        </p:txBody>
      </p:sp>
      <p:sp>
        <p:nvSpPr>
          <p:cNvPr id="6" name="Würfel 5"/>
          <p:cNvSpPr/>
          <p:nvPr/>
        </p:nvSpPr>
        <p:spPr>
          <a:xfrm>
            <a:off x="3724819" y="1806791"/>
            <a:ext cx="1651986" cy="76400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MS 2</a:t>
            </a:r>
            <a:endParaRPr lang="en-GB" dirty="0"/>
          </a:p>
        </p:txBody>
      </p:sp>
      <p:sp>
        <p:nvSpPr>
          <p:cNvPr id="7" name="Würfel 6"/>
          <p:cNvSpPr/>
          <p:nvPr/>
        </p:nvSpPr>
        <p:spPr>
          <a:xfrm>
            <a:off x="5603953" y="1806791"/>
            <a:ext cx="1651986" cy="76400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MS 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5693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 animBg="1"/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Basic workflow</a:t>
            </a:r>
            <a:endParaRPr lang="en-GB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3755492109"/>
              </p:ext>
            </p:extLst>
          </p:nvPr>
        </p:nvGraphicFramePr>
        <p:xfrm>
          <a:off x="457200" y="1396999"/>
          <a:ext cx="8229600" cy="5014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4494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Standards and infrastructure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Unicode (</a:t>
            </a:r>
            <a:r>
              <a:rPr lang="en-GB" sz="2800" dirty="0" err="1" smtClean="0"/>
              <a:t>Antinoou</a:t>
            </a:r>
            <a:r>
              <a:rPr lang="en-GB" sz="2800" dirty="0" smtClean="0"/>
              <a:t>)</a:t>
            </a:r>
            <a:endParaRPr lang="en-GB" sz="2800" dirty="0" smtClean="0"/>
          </a:p>
          <a:p>
            <a:r>
              <a:rPr lang="en-GB" sz="2800" dirty="0" smtClean="0"/>
              <a:t>TEI-XML (exchange)</a:t>
            </a:r>
            <a:r>
              <a:rPr lang="en-GB" sz="2800" dirty="0" smtClean="0"/>
              <a:t/>
            </a:r>
            <a:br>
              <a:rPr lang="en-GB" sz="2800" dirty="0" smtClean="0"/>
            </a:br>
            <a:r>
              <a:rPr lang="en-GB" sz="1800" dirty="0" smtClean="0">
                <a:hlinkClick r:id="rId2"/>
              </a:rPr>
              <a:t>http</a:t>
            </a:r>
            <a:r>
              <a:rPr lang="en-GB" sz="1800" dirty="0">
                <a:hlinkClick r:id="rId2"/>
              </a:rPr>
              <a:t>://insaph.kcl.ac.uk/iaph2007/iAph110055.</a:t>
            </a:r>
            <a:r>
              <a:rPr lang="en-GB" sz="1800" dirty="0" smtClean="0">
                <a:hlinkClick r:id="rId2"/>
              </a:rPr>
              <a:t>html</a:t>
            </a:r>
            <a:r>
              <a:rPr lang="en-GB" sz="1800" dirty="0" smtClean="0"/>
              <a:t> </a:t>
            </a:r>
            <a:endParaRPr lang="en-GB" sz="1800" dirty="0" smtClean="0"/>
          </a:p>
          <a:p>
            <a:r>
              <a:rPr lang="en-GB" sz="2800" dirty="0" smtClean="0"/>
              <a:t>Virtual environments for editing and research</a:t>
            </a:r>
          </a:p>
          <a:p>
            <a:r>
              <a:rPr lang="en-GB" sz="2800" dirty="0" smtClean="0"/>
              <a:t>WWW</a:t>
            </a:r>
            <a:endParaRPr lang="en-GB" sz="2800" dirty="0" smtClean="0"/>
          </a:p>
          <a:p>
            <a:r>
              <a:rPr lang="en-GB" sz="2800" dirty="0" smtClean="0"/>
              <a:t>Exchange protocols?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055849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Place within the ecosystem</a:t>
            </a:r>
            <a:endParaRPr lang="en-GB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3715512" y="3124166"/>
            <a:ext cx="1712976" cy="1476884"/>
            <a:chOff x="1464259" y="887951"/>
            <a:chExt cx="1712976" cy="1476884"/>
          </a:xfrm>
        </p:grpSpPr>
        <p:sp>
          <p:nvSpPr>
            <p:cNvPr id="7" name="Sechseck 6"/>
            <p:cNvSpPr/>
            <p:nvPr/>
          </p:nvSpPr>
          <p:spPr>
            <a:xfrm>
              <a:off x="1464259" y="887951"/>
              <a:ext cx="1712976" cy="1476884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Sechseck 4"/>
            <p:cNvSpPr/>
            <p:nvPr/>
          </p:nvSpPr>
          <p:spPr>
            <a:xfrm>
              <a:off x="1730081" y="1117136"/>
              <a:ext cx="1181332" cy="10185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40640" rIns="0" bIns="40640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3200" kern="1200" dirty="0" err="1" smtClean="0"/>
                <a:t>Sahidic</a:t>
              </a:r>
              <a:r>
                <a:rPr lang="en-GB" sz="3200" kern="1200" dirty="0" smtClean="0"/>
                <a:t> LXX</a:t>
              </a:r>
              <a:endParaRPr lang="en-GB" sz="3200" kern="1200" dirty="0"/>
            </a:p>
          </p:txBody>
        </p:sp>
      </p:grpSp>
      <p:grpSp>
        <p:nvGrpSpPr>
          <p:cNvPr id="9" name="Gruppierung 8"/>
          <p:cNvGrpSpPr/>
          <p:nvPr/>
        </p:nvGrpSpPr>
        <p:grpSpPr>
          <a:xfrm>
            <a:off x="5152341" y="3906365"/>
            <a:ext cx="1712976" cy="1476884"/>
            <a:chOff x="1464259" y="887951"/>
            <a:chExt cx="1712976" cy="1476884"/>
          </a:xfrm>
        </p:grpSpPr>
        <p:sp>
          <p:nvSpPr>
            <p:cNvPr id="10" name="Sechseck 9"/>
            <p:cNvSpPr/>
            <p:nvPr/>
          </p:nvSpPr>
          <p:spPr>
            <a:xfrm>
              <a:off x="1464259" y="887951"/>
              <a:ext cx="1712976" cy="1476884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Sechseck 4"/>
            <p:cNvSpPr/>
            <p:nvPr/>
          </p:nvSpPr>
          <p:spPr>
            <a:xfrm>
              <a:off x="1730081" y="1034544"/>
              <a:ext cx="1181332" cy="10185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40640" rIns="0" bIns="40640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 smtClean="0"/>
                <a:t>Corpus of </a:t>
              </a:r>
              <a:r>
                <a:rPr lang="en-GB" sz="2400" kern="1200" dirty="0" err="1" smtClean="0"/>
                <a:t>Sahidic</a:t>
              </a:r>
              <a:r>
                <a:rPr lang="en-GB" sz="2400" kern="1200" dirty="0" smtClean="0"/>
                <a:t> literature</a:t>
              </a:r>
              <a:endParaRPr lang="en-GB" sz="2400" kern="1200" dirty="0"/>
            </a:p>
          </p:txBody>
        </p:sp>
      </p:grpSp>
      <p:grpSp>
        <p:nvGrpSpPr>
          <p:cNvPr id="12" name="Gruppierung 11"/>
          <p:cNvGrpSpPr/>
          <p:nvPr/>
        </p:nvGrpSpPr>
        <p:grpSpPr>
          <a:xfrm>
            <a:off x="5152341" y="2316393"/>
            <a:ext cx="1712976" cy="1476884"/>
            <a:chOff x="1464259" y="887951"/>
            <a:chExt cx="1712976" cy="1476884"/>
          </a:xfrm>
        </p:grpSpPr>
        <p:sp>
          <p:nvSpPr>
            <p:cNvPr id="13" name="Sechseck 12"/>
            <p:cNvSpPr/>
            <p:nvPr/>
          </p:nvSpPr>
          <p:spPr>
            <a:xfrm>
              <a:off x="1464259" y="887951"/>
              <a:ext cx="1712976" cy="1476884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Sechseck 4"/>
            <p:cNvSpPr/>
            <p:nvPr/>
          </p:nvSpPr>
          <p:spPr>
            <a:xfrm>
              <a:off x="1670548" y="1055192"/>
              <a:ext cx="1313140" cy="10185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40640" rIns="0" bIns="40640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 smtClean="0"/>
                <a:t>Corpus-based research</a:t>
              </a:r>
              <a:endParaRPr lang="en-GB" sz="2400" kern="1200" dirty="0"/>
            </a:p>
          </p:txBody>
        </p:sp>
      </p:grpSp>
      <p:grpSp>
        <p:nvGrpSpPr>
          <p:cNvPr id="15" name="Gruppierung 14"/>
          <p:cNvGrpSpPr/>
          <p:nvPr/>
        </p:nvGrpSpPr>
        <p:grpSpPr>
          <a:xfrm>
            <a:off x="2289008" y="3942740"/>
            <a:ext cx="1712976" cy="1476884"/>
            <a:chOff x="1464259" y="887951"/>
            <a:chExt cx="1712976" cy="1476884"/>
          </a:xfrm>
        </p:grpSpPr>
        <p:sp>
          <p:nvSpPr>
            <p:cNvPr id="16" name="Sechseck 15"/>
            <p:cNvSpPr/>
            <p:nvPr/>
          </p:nvSpPr>
          <p:spPr>
            <a:xfrm>
              <a:off x="1464259" y="887951"/>
              <a:ext cx="1712976" cy="1476884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Sechseck 4"/>
            <p:cNvSpPr/>
            <p:nvPr/>
          </p:nvSpPr>
          <p:spPr>
            <a:xfrm>
              <a:off x="1464259" y="1117136"/>
              <a:ext cx="1692326" cy="10185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40640" rIns="0" bIns="40640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kern="1200" dirty="0" smtClean="0"/>
                <a:t>Palaeographic/</a:t>
              </a:r>
              <a:r>
                <a:rPr lang="en-GB" kern="1200" dirty="0" err="1" smtClean="0"/>
                <a:t>codicological</a:t>
              </a:r>
              <a:r>
                <a:rPr lang="en-GB" kern="1200" dirty="0" smtClean="0"/>
                <a:t> database</a:t>
              </a:r>
              <a:endParaRPr lang="en-GB" kern="1200" dirty="0"/>
            </a:p>
          </p:txBody>
        </p:sp>
      </p:grpSp>
      <p:grpSp>
        <p:nvGrpSpPr>
          <p:cNvPr id="18" name="Gruppierung 17"/>
          <p:cNvGrpSpPr/>
          <p:nvPr/>
        </p:nvGrpSpPr>
        <p:grpSpPr>
          <a:xfrm>
            <a:off x="2278683" y="2334104"/>
            <a:ext cx="1712976" cy="1476884"/>
            <a:chOff x="1464259" y="887951"/>
            <a:chExt cx="1712976" cy="1476884"/>
          </a:xfrm>
        </p:grpSpPr>
        <p:sp>
          <p:nvSpPr>
            <p:cNvPr id="19" name="Sechseck 18"/>
            <p:cNvSpPr/>
            <p:nvPr/>
          </p:nvSpPr>
          <p:spPr>
            <a:xfrm>
              <a:off x="1464259" y="887951"/>
              <a:ext cx="1712976" cy="1476884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Sechseck 4"/>
            <p:cNvSpPr/>
            <p:nvPr/>
          </p:nvSpPr>
          <p:spPr>
            <a:xfrm>
              <a:off x="1464259" y="1117136"/>
              <a:ext cx="1692326" cy="10185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40640" rIns="0" bIns="40640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kern="1200" dirty="0" smtClean="0"/>
                <a:t>Digital </a:t>
              </a:r>
              <a:r>
                <a:rPr lang="en-GB" kern="1200" dirty="0" err="1" smtClean="0"/>
                <a:t>palaegraphy</a:t>
              </a:r>
              <a:r>
                <a:rPr lang="en-GB" kern="1200" dirty="0" smtClean="0"/>
                <a:t>/codicology</a:t>
              </a:r>
              <a:endParaRPr lang="en-GB" kern="1200" dirty="0"/>
            </a:p>
          </p:txBody>
        </p:sp>
      </p:grpSp>
      <p:grpSp>
        <p:nvGrpSpPr>
          <p:cNvPr id="21" name="Gruppierung 20"/>
          <p:cNvGrpSpPr/>
          <p:nvPr/>
        </p:nvGrpSpPr>
        <p:grpSpPr>
          <a:xfrm>
            <a:off x="3705187" y="1516007"/>
            <a:ext cx="1712976" cy="1476884"/>
            <a:chOff x="1464259" y="877627"/>
            <a:chExt cx="1712976" cy="1476884"/>
          </a:xfrm>
        </p:grpSpPr>
        <p:sp>
          <p:nvSpPr>
            <p:cNvPr id="22" name="Sechseck 21"/>
            <p:cNvSpPr/>
            <p:nvPr/>
          </p:nvSpPr>
          <p:spPr>
            <a:xfrm>
              <a:off x="1464259" y="877627"/>
              <a:ext cx="1712976" cy="1476884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Sechseck 4"/>
            <p:cNvSpPr/>
            <p:nvPr/>
          </p:nvSpPr>
          <p:spPr>
            <a:xfrm>
              <a:off x="1464259" y="1065516"/>
              <a:ext cx="1692326" cy="10185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40640" rIns="0" bIns="40640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kern="1200" dirty="0" smtClean="0"/>
                <a:t>Digital</a:t>
              </a:r>
              <a:br>
                <a:rPr lang="en-GB" kern="1200" dirty="0" smtClean="0"/>
              </a:br>
              <a:r>
                <a:rPr lang="en-GB" kern="1200" dirty="0" err="1" smtClean="0"/>
                <a:t>stemmatology</a:t>
              </a:r>
              <a:endParaRPr lang="en-GB" kern="1200" dirty="0"/>
            </a:p>
          </p:txBody>
        </p:sp>
      </p:grpSp>
      <p:grpSp>
        <p:nvGrpSpPr>
          <p:cNvPr id="24" name="Gruppierung 23"/>
          <p:cNvGrpSpPr/>
          <p:nvPr/>
        </p:nvGrpSpPr>
        <p:grpSpPr>
          <a:xfrm>
            <a:off x="3723362" y="4722478"/>
            <a:ext cx="1723301" cy="1476884"/>
            <a:chOff x="1464259" y="867303"/>
            <a:chExt cx="1723301" cy="1476884"/>
          </a:xfrm>
        </p:grpSpPr>
        <p:sp>
          <p:nvSpPr>
            <p:cNvPr id="25" name="Sechseck 24"/>
            <p:cNvSpPr/>
            <p:nvPr/>
          </p:nvSpPr>
          <p:spPr>
            <a:xfrm>
              <a:off x="1474584" y="867303"/>
              <a:ext cx="1712976" cy="1476884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Sechseck 4"/>
            <p:cNvSpPr/>
            <p:nvPr/>
          </p:nvSpPr>
          <p:spPr>
            <a:xfrm>
              <a:off x="1464259" y="1065516"/>
              <a:ext cx="1692326" cy="10185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40640" rIns="0" bIns="40640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kern="1200" dirty="0" smtClean="0"/>
                <a:t>Scribal </a:t>
              </a:r>
              <a:br>
                <a:rPr lang="en-GB" kern="1200" dirty="0" smtClean="0"/>
              </a:br>
              <a:r>
                <a:rPr lang="en-GB" kern="1200" dirty="0" smtClean="0"/>
                <a:t>culture</a:t>
              </a:r>
              <a:endParaRPr lang="en-GB" kern="1200" dirty="0"/>
            </a:p>
          </p:txBody>
        </p:sp>
      </p:grpSp>
      <p:grpSp>
        <p:nvGrpSpPr>
          <p:cNvPr id="27" name="Gruppierung 26"/>
          <p:cNvGrpSpPr/>
          <p:nvPr/>
        </p:nvGrpSpPr>
        <p:grpSpPr>
          <a:xfrm>
            <a:off x="6578845" y="3113842"/>
            <a:ext cx="1723301" cy="1476884"/>
            <a:chOff x="1464259" y="867303"/>
            <a:chExt cx="1723301" cy="1476884"/>
          </a:xfrm>
        </p:grpSpPr>
        <p:sp>
          <p:nvSpPr>
            <p:cNvPr id="28" name="Sechseck 27"/>
            <p:cNvSpPr/>
            <p:nvPr/>
          </p:nvSpPr>
          <p:spPr>
            <a:xfrm>
              <a:off x="1474584" y="867303"/>
              <a:ext cx="1712976" cy="1476884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Sechseck 4"/>
            <p:cNvSpPr/>
            <p:nvPr/>
          </p:nvSpPr>
          <p:spPr>
            <a:xfrm>
              <a:off x="1464259" y="1065516"/>
              <a:ext cx="1692326" cy="10185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40640" rIns="0" bIns="40640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kern="1200" dirty="0" smtClean="0"/>
                <a:t>Coptic</a:t>
              </a:r>
              <a:br>
                <a:rPr lang="en-GB" kern="1200" dirty="0" smtClean="0"/>
              </a:br>
              <a:r>
                <a:rPr lang="en-GB" kern="1200" dirty="0" smtClean="0"/>
                <a:t>lexicography</a:t>
              </a:r>
              <a:endParaRPr lang="en-GB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20111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Desiderata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Common shared vision (Open Source?)</a:t>
            </a:r>
          </a:p>
          <a:p>
            <a:r>
              <a:rPr lang="en-GB" dirty="0" smtClean="0"/>
              <a:t>Appropriate licensing models</a:t>
            </a:r>
          </a:p>
          <a:p>
            <a:r>
              <a:rPr lang="en-GB" dirty="0" smtClean="0"/>
              <a:t>Exchange standards/protocols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2109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 descr="False%20Dilemma-thumb-300x254-153811[1]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358" y="1196360"/>
            <a:ext cx="5267456" cy="445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47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</Words>
  <Application>Microsoft Macintosh PowerPoint</Application>
  <PresentationFormat>Bildschirmpräsentation (4:3)</PresentationFormat>
  <Paragraphs>55</Paragraphs>
  <Slides>10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Office-Design</vt:lpstr>
      <vt:lpstr>The (digital) Coptic Sahidic LXX  as a contribution to a  digital research ecosystem</vt:lpstr>
      <vt:lpstr>Editions in the print and digital eras</vt:lpstr>
      <vt:lpstr>Three definitions, one distinction</vt:lpstr>
      <vt:lpstr>Basic workflow</vt:lpstr>
      <vt:lpstr>Basic workflow</vt:lpstr>
      <vt:lpstr>Standards and infrastructure</vt:lpstr>
      <vt:lpstr>Place within the ecosystem</vt:lpstr>
      <vt:lpstr>Desiderata</vt:lpstr>
      <vt:lpstr>PowerPoint-Präsentation</vt:lpstr>
      <vt:lpstr>PowerPoint-Präsentation</vt:lpstr>
    </vt:vector>
  </TitlesOfParts>
  <Company>GCDH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Coptic Sahidic LXX  as contribution to a  digital research ecosystem</dc:title>
  <dc:creator>Juan Garces</dc:creator>
  <cp:lastModifiedBy>Juan Garces</cp:lastModifiedBy>
  <cp:revision>19</cp:revision>
  <dcterms:created xsi:type="dcterms:W3CDTF">2013-05-13T19:32:48Z</dcterms:created>
  <dcterms:modified xsi:type="dcterms:W3CDTF">2013-05-14T12:05:27Z</dcterms:modified>
</cp:coreProperties>
</file>

<file path=docProps/thumbnail.jpeg>
</file>